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5"/>
  </p:notesMasterIdLst>
  <p:sldIdLst>
    <p:sldId id="256" r:id="rId5"/>
    <p:sldId id="257" r:id="rId6"/>
    <p:sldId id="263" r:id="rId7"/>
    <p:sldId id="258" r:id="rId8"/>
    <p:sldId id="260" r:id="rId9"/>
    <p:sldId id="262" r:id="rId10"/>
    <p:sldId id="267" r:id="rId11"/>
    <p:sldId id="265" r:id="rId12"/>
    <p:sldId id="266" r:id="rId13"/>
    <p:sldId id="261" r:id="rId14"/>
  </p:sldIdLst>
  <p:sldSz cx="12192000" cy="6858000"/>
  <p:notesSz cx="6858000" cy="9144000"/>
  <p:embeddedFontLst>
    <p:embeddedFont>
      <p:font typeface="Open Sans Light" panose="020B0306030504020204" pitchFamily="34" charset="0"/>
      <p:regular r:id="rId16"/>
      <p:italic r:id="rId17"/>
    </p:embeddedFont>
    <p:embeddedFont>
      <p:font typeface="Open Sans Semibold" panose="020B060603050402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A4E"/>
    <a:srgbClr val="FEEFCE"/>
    <a:srgbClr val="130C0E"/>
    <a:srgbClr val="FEAECE"/>
    <a:srgbClr val="073959"/>
    <a:srgbClr val="D16457"/>
    <a:srgbClr val="E59668"/>
    <a:srgbClr val="F1CC60"/>
    <a:srgbClr val="F1CD5F"/>
    <a:srgbClr val="9AD6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77984"/>
  </p:normalViewPr>
  <p:slideViewPr>
    <p:cSldViewPr snapToGrid="0">
      <p:cViewPr varScale="1">
        <p:scale>
          <a:sx n="97" d="100"/>
          <a:sy n="97" d="100"/>
        </p:scale>
        <p:origin x="1200" y="20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45C36-E0E0-674F-B9F2-CB1112F74063}" type="datetimeFigureOut">
              <a:rPr lang="en-US" smtClean="0"/>
              <a:t>3/4/24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ECB832-0B3C-1543-9853-C82D1EB2CD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3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latin typeface="+mn-lt"/>
              </a:rPr>
              <a:t>Given these capabilities, </a:t>
            </a:r>
            <a:r>
              <a:rPr lang="en-GB" sz="1200" dirty="0" err="1">
                <a:latin typeface="+mn-lt"/>
              </a:rPr>
              <a:t>CycleGAN</a:t>
            </a:r>
            <a:r>
              <a:rPr lang="en-GB" sz="1200" dirty="0">
                <a:latin typeface="+mn-lt"/>
              </a:rPr>
              <a:t> seem well-suited for the </a:t>
            </a:r>
            <a:r>
              <a:rPr lang="en-GB" sz="1200" dirty="0" err="1">
                <a:latin typeface="+mn-lt"/>
              </a:rPr>
              <a:t>bidirectionaltransformation</a:t>
            </a:r>
            <a:r>
              <a:rPr lang="en-GB" sz="1200" dirty="0">
                <a:latin typeface="+mn-lt"/>
              </a:rPr>
              <a:t> between images of healthy facial structures and those exhibiting Port-Wine Birthmarks (PWB)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CB832-0B3C-1543-9853-C82D1EB2CD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369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1. </a:t>
            </a:r>
            <a:r>
              <a:rPr lang="en-US" sz="1200" dirty="0">
                <a:latin typeface="Calibri" panose="020F0502020204030204" pitchFamily="34" charset="0"/>
              </a:rPr>
              <a:t>Generative Adversarial Networks (GANs) is a class of Artificial Intelligence</a:t>
            </a:r>
            <a:endParaRPr lang="en-US" sz="1200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2. </a:t>
            </a:r>
            <a:r>
              <a:rPr lang="en-US" sz="1200" dirty="0">
                <a:latin typeface="+mn-lt"/>
              </a:rPr>
              <a:t>Predominantly, they have been used </a:t>
            </a:r>
            <a:r>
              <a:rPr lang="en-GB" sz="1200" dirty="0">
                <a:latin typeface="+mn-lt"/>
              </a:rPr>
              <a:t>for Image Generation and Synthesis</a:t>
            </a:r>
            <a:r>
              <a:rPr lang="en-GB" sz="1200" dirty="0">
                <a:effectLst/>
                <a:latin typeface="+mn-lt"/>
              </a:rPr>
              <a:t> (like </a:t>
            </a:r>
            <a:r>
              <a:rPr lang="en-GB" sz="1200" dirty="0">
                <a:latin typeface="Calibri" panose="020F0502020204030204" pitchFamily="34" charset="0"/>
              </a:rPr>
              <a:t>synthesis of new human faces)</a:t>
            </a:r>
            <a:br>
              <a:rPr lang="en-GB" sz="1200" dirty="0">
                <a:latin typeface="Calibri" panose="020F0502020204030204" pitchFamily="34" charset="0"/>
              </a:rPr>
            </a:br>
            <a:r>
              <a:rPr lang="en-GB" sz="1200" dirty="0">
                <a:latin typeface="Calibri" panose="020F0502020204030204" pitchFamily="34" charset="0"/>
              </a:rPr>
              <a:t>3. </a:t>
            </a:r>
            <a:r>
              <a:rPr lang="en-GB" sz="1200" dirty="0">
                <a:latin typeface="+mn-lt"/>
              </a:rPr>
              <a:t>A specific variant of GANs, known as </a:t>
            </a:r>
            <a:r>
              <a:rPr lang="en-GB" sz="1200" dirty="0" err="1">
                <a:latin typeface="+mn-lt"/>
              </a:rPr>
              <a:t>CycleGAN</a:t>
            </a:r>
            <a:r>
              <a:rPr lang="en-GB" sz="1200" dirty="0">
                <a:latin typeface="+mn-lt"/>
              </a:rPr>
              <a:t>, is employed for image translation tasks</a:t>
            </a:r>
            <a:r>
              <a:rPr lang="en-GB" sz="1200" dirty="0">
                <a:effectLst/>
                <a:latin typeface="+mn-lt"/>
              </a:rPr>
              <a:t>. The translation task </a:t>
            </a:r>
            <a:r>
              <a:rPr lang="en-GB" sz="1200" dirty="0">
                <a:latin typeface="Calibri" panose="020F0502020204030204" pitchFamily="34" charset="0"/>
              </a:rPr>
              <a:t>involves the conversion back and forth between two different image forms. For instance, it can be used for converting between ordinary photographs and </a:t>
            </a:r>
            <a:r>
              <a:rPr lang="en-GB" sz="1200" dirty="0" err="1">
                <a:latin typeface="Calibri" panose="020F0502020204030204" pitchFamily="34" charset="0"/>
              </a:rPr>
              <a:t>monet’s</a:t>
            </a:r>
            <a:r>
              <a:rPr lang="en-GB" sz="1200" dirty="0">
                <a:latin typeface="Calibri" panose="020F0502020204030204" pitchFamily="34" charset="0"/>
              </a:rPr>
              <a:t> artworks as can be seen on the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CB832-0B3C-1543-9853-C82D1EB2CD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191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showcase </a:t>
            </a:r>
            <a:r>
              <a:rPr lang="en-US" dirty="0" err="1"/>
              <a:t>cycleGAN</a:t>
            </a:r>
            <a:r>
              <a:rPr lang="en-US" dirty="0"/>
              <a:t> expressive power, let’s look at its common applications in medicine. </a:t>
            </a:r>
            <a:br>
              <a:rPr lang="en-US" dirty="0"/>
            </a:br>
            <a:r>
              <a:rPr lang="en-US" dirty="0" err="1"/>
              <a:t>CycleGAN</a:t>
            </a:r>
            <a:r>
              <a:rPr lang="en-US" dirty="0"/>
              <a:t> has been used for task such as enhancing MR reconstruction, conversion MR to CT images, or translating eye vessel to fundus images, showcase its potential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CB832-0B3C-1543-9853-C82D1EB2CD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407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 can be seen, even with limited resources that limited the expressive power of AI, </a:t>
            </a:r>
            <a:r>
              <a:rPr lang="en-US" dirty="0" err="1"/>
              <a:t>cycleGAN</a:t>
            </a:r>
            <a:r>
              <a:rPr lang="en-US" dirty="0"/>
              <a:t> was still able to somehow learn how to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CB832-0B3C-1543-9853-C82D1EB2CD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404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 can be seen, even with limited resources that limited the expressive power of AI, </a:t>
            </a:r>
            <a:r>
              <a:rPr lang="en-US" dirty="0" err="1"/>
              <a:t>cycleGAN</a:t>
            </a:r>
            <a:r>
              <a:rPr lang="en-US" dirty="0"/>
              <a:t> was still able to somehow learn how to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ECB832-0B3C-1543-9853-C82D1EB2CD0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148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893FE-540F-4749-893F-784C352211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0303" y="3789010"/>
            <a:ext cx="7831391" cy="1510847"/>
          </a:xfrm>
        </p:spPr>
        <p:txBody>
          <a:bodyPr anchor="b" anchorCtr="0">
            <a:normAutofit/>
          </a:bodyPr>
          <a:lstStyle>
            <a:lvl1pPr algn="ctr">
              <a:defRPr sz="5400">
                <a:solidFill>
                  <a:srgbClr val="002A4E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77E2F0-C491-489E-B680-4E5755A66F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4196" y="5385579"/>
            <a:ext cx="7583606" cy="894263"/>
          </a:xfrm>
          <a:prstGeom prst="rect">
            <a:avLst/>
          </a:prstGeom>
        </p:spPr>
        <p:txBody>
          <a:bodyPr anchor="t" anchorCtr="0"/>
          <a:lstStyle>
            <a:lvl1pPr marL="0" indent="0" algn="ctr">
              <a:buNone/>
              <a:defRPr sz="2400">
                <a:solidFill>
                  <a:srgbClr val="002A4E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 descr="A black background with red and blue text&#10;&#10;Description automatically generated">
            <a:extLst>
              <a:ext uri="{FF2B5EF4-FFF2-40B4-BE49-F238E27FC236}">
                <a16:creationId xmlns:a16="http://schemas.microsoft.com/office/drawing/2014/main" id="{7B08CDE1-5D29-9D91-745B-779429E427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628" y="578158"/>
            <a:ext cx="5998744" cy="2719431"/>
          </a:xfrm>
          <a:prstGeom prst="rect">
            <a:avLst/>
          </a:prstGeom>
        </p:spPr>
      </p:pic>
      <p:pic>
        <p:nvPicPr>
          <p:cNvPr id="15" name="Picture 14" descr="A blue and black triangle&#10;&#10;Description automatically generated">
            <a:extLst>
              <a:ext uri="{FF2B5EF4-FFF2-40B4-BE49-F238E27FC236}">
                <a16:creationId xmlns:a16="http://schemas.microsoft.com/office/drawing/2014/main" id="{E6D70085-BCBD-D8DA-66EE-C384ED3A13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53" b="57774"/>
          <a:stretch/>
        </p:blipFill>
        <p:spPr>
          <a:xfrm rot="10800000" flipH="1">
            <a:off x="7413801" y="-8"/>
            <a:ext cx="4778199" cy="2895855"/>
          </a:xfrm>
          <a:prstGeom prst="rect">
            <a:avLst/>
          </a:prstGeom>
        </p:spPr>
      </p:pic>
      <p:pic>
        <p:nvPicPr>
          <p:cNvPr id="18" name="Picture 17" descr="A blue and white triangle&#10;&#10;Description automatically generated">
            <a:extLst>
              <a:ext uri="{FF2B5EF4-FFF2-40B4-BE49-F238E27FC236}">
                <a16:creationId xmlns:a16="http://schemas.microsoft.com/office/drawing/2014/main" id="{71628692-5ABB-79DC-EF18-21DF0C95A5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0" r="28021" b="50609"/>
          <a:stretch/>
        </p:blipFill>
        <p:spPr>
          <a:xfrm rot="10800000">
            <a:off x="8458200" y="-5"/>
            <a:ext cx="3733800" cy="3387273"/>
          </a:xfrm>
          <a:prstGeom prst="rect">
            <a:avLst/>
          </a:prstGeom>
        </p:spPr>
      </p:pic>
      <p:pic>
        <p:nvPicPr>
          <p:cNvPr id="20" name="Picture 19" descr="A blue and black triangle&#10;&#10;Description automatically generated">
            <a:extLst>
              <a:ext uri="{FF2B5EF4-FFF2-40B4-BE49-F238E27FC236}">
                <a16:creationId xmlns:a16="http://schemas.microsoft.com/office/drawing/2014/main" id="{8A5C6069-7D6C-9998-78A0-6FD3706E9B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4" b="-1"/>
          <a:stretch/>
        </p:blipFill>
        <p:spPr>
          <a:xfrm>
            <a:off x="9590812" y="-7"/>
            <a:ext cx="1936850" cy="1384787"/>
          </a:xfrm>
          <a:prstGeom prst="rect">
            <a:avLst/>
          </a:prstGeom>
        </p:spPr>
      </p:pic>
      <p:pic>
        <p:nvPicPr>
          <p:cNvPr id="22" name="Picture 21" descr="A city next to a body of water&#10;&#10;Description automatically generated">
            <a:extLst>
              <a:ext uri="{FF2B5EF4-FFF2-40B4-BE49-F238E27FC236}">
                <a16:creationId xmlns:a16="http://schemas.microsoft.com/office/drawing/2014/main" id="{66E75396-AAAB-3A0F-35E6-58728D6684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6" b="1281"/>
          <a:stretch/>
        </p:blipFill>
        <p:spPr>
          <a:xfrm>
            <a:off x="-2" y="4141050"/>
            <a:ext cx="2905175" cy="2716950"/>
          </a:xfrm>
          <a:prstGeom prst="rect">
            <a:avLst/>
          </a:prstGeom>
        </p:spPr>
      </p:pic>
      <p:pic>
        <p:nvPicPr>
          <p:cNvPr id="24" name="Picture 23" descr="A blue and black triangle&#10;&#10;Description automatically generated">
            <a:extLst>
              <a:ext uri="{FF2B5EF4-FFF2-40B4-BE49-F238E27FC236}">
                <a16:creationId xmlns:a16="http://schemas.microsoft.com/office/drawing/2014/main" id="{BC1E06BE-6D0B-CDE4-DF56-2BBCA5CF6F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9" b="55250"/>
          <a:stretch/>
        </p:blipFill>
        <p:spPr>
          <a:xfrm>
            <a:off x="0" y="3789010"/>
            <a:ext cx="6043227" cy="3068990"/>
          </a:xfrm>
          <a:prstGeom prst="rect">
            <a:avLst/>
          </a:prstGeom>
        </p:spPr>
      </p:pic>
      <p:pic>
        <p:nvPicPr>
          <p:cNvPr id="26" name="Picture 25" descr="A blue triangle with black background&#10;&#10;Description automatically generated">
            <a:extLst>
              <a:ext uri="{FF2B5EF4-FFF2-40B4-BE49-F238E27FC236}">
                <a16:creationId xmlns:a16="http://schemas.microsoft.com/office/drawing/2014/main" id="{FEC79E1A-87E9-BC9C-F1F3-79F1CD70FA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7" r="58560" b="62147"/>
          <a:stretch/>
        </p:blipFill>
        <p:spPr>
          <a:xfrm rot="10800000">
            <a:off x="-1" y="-2"/>
            <a:ext cx="2905172" cy="2595967"/>
          </a:xfrm>
          <a:prstGeom prst="rect">
            <a:avLst/>
          </a:prstGeom>
        </p:spPr>
      </p:pic>
      <p:pic>
        <p:nvPicPr>
          <p:cNvPr id="28" name="Picture 27" descr="A blue and black triangle&#10;&#10;Description automatically generated">
            <a:extLst>
              <a:ext uri="{FF2B5EF4-FFF2-40B4-BE49-F238E27FC236}">
                <a16:creationId xmlns:a16="http://schemas.microsoft.com/office/drawing/2014/main" id="{AE90F6DC-A559-AF26-39A0-8979D100A0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70" r="20831" b="66314"/>
          <a:stretch/>
        </p:blipFill>
        <p:spPr>
          <a:xfrm rot="10800000" flipH="1">
            <a:off x="0" y="0"/>
            <a:ext cx="5129940" cy="2310192"/>
          </a:xfrm>
          <a:prstGeom prst="rect">
            <a:avLst/>
          </a:prstGeom>
        </p:spPr>
      </p:pic>
      <p:pic>
        <p:nvPicPr>
          <p:cNvPr id="32" name="Picture 31" descr="A blue triangle with black background&#10;&#10;Description automatically generated">
            <a:extLst>
              <a:ext uri="{FF2B5EF4-FFF2-40B4-BE49-F238E27FC236}">
                <a16:creationId xmlns:a16="http://schemas.microsoft.com/office/drawing/2014/main" id="{6A730D16-F21F-B750-44BB-690C64EC45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90" b="56557"/>
          <a:stretch/>
        </p:blipFill>
        <p:spPr>
          <a:xfrm>
            <a:off x="8977275" y="3878690"/>
            <a:ext cx="3214725" cy="297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7381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losures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02E00-788B-4E7F-ADCE-06F5C94454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234" y="927458"/>
            <a:ext cx="10515600" cy="549275"/>
          </a:xfrm>
        </p:spPr>
        <p:txBody>
          <a:bodyPr/>
          <a:lstStyle>
            <a:lvl1pPr>
              <a:defRPr sz="28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7EACEA-D4DC-4618-A176-437E19F6FF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684421"/>
            <a:ext cx="10515600" cy="404652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en-US" dirty="0"/>
              <a:t>Disclosures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D4C1CD9-BB10-49E2-851B-46B7DFDF1A86}"/>
              </a:ext>
            </a:extLst>
          </p:cNvPr>
          <p:cNvSpPr txBox="1">
            <a:spLocks/>
          </p:cNvSpPr>
          <p:nvPr userDrawn="1"/>
        </p:nvSpPr>
        <p:spPr>
          <a:xfrm>
            <a:off x="829234" y="461632"/>
            <a:ext cx="10515600" cy="3294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1800" b="1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Disclosures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38F3D5B-584B-0D47-3AF6-6E19776EFC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982" y="5938637"/>
            <a:ext cx="1796225" cy="60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445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3577AF7-0CC0-44F7-AACE-A69F22AF80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234" y="496681"/>
            <a:ext cx="10515600" cy="549275"/>
          </a:xfrm>
        </p:spPr>
        <p:txBody>
          <a:bodyPr/>
          <a:lstStyle>
            <a:lvl1pPr>
              <a:defRPr sz="28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57755A7-3204-4483-B0BA-BDB96FB8C60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382713"/>
            <a:ext cx="10515600" cy="4342920"/>
          </a:xfrm>
          <a:prstGeom prst="rect">
            <a:avLst/>
          </a:prstGeom>
        </p:spPr>
        <p:txBody>
          <a:bodyPr/>
          <a:lstStyle>
            <a:lvl1pPr>
              <a:buNone/>
              <a:defRPr sz="24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en-US" dirty="0"/>
              <a:t>Click here to add text.</a:t>
            </a:r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F8C449BF-6692-719C-71C9-43DE28AA4D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982" y="5938637"/>
            <a:ext cx="1796225" cy="60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28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F6EA06D-659F-4F88-A323-591B284BBA8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DDC9F6-7553-431D-AEDC-66E05EC54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852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BC2AC14-BB55-4FBF-88E8-356391B57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4196" y="5486399"/>
            <a:ext cx="7583606" cy="1187669"/>
          </a:xfrm>
        </p:spPr>
        <p:txBody>
          <a:bodyPr/>
          <a:lstStyle/>
          <a:p>
            <a:r>
              <a:rPr lang="pl-PL" sz="1100" dirty="0"/>
              <a:t>Jan </a:t>
            </a:r>
            <a:r>
              <a:rPr lang="pl-PL" sz="1100" dirty="0" err="1"/>
              <a:t>Szczękulski</a:t>
            </a:r>
            <a:r>
              <a:rPr lang="pl-PL" sz="1100" dirty="0"/>
              <a:t>, Master of Science, UC San Diego, San Diego, USA</a:t>
            </a:r>
          </a:p>
          <a:p>
            <a:r>
              <a:rPr lang="pl-PL" sz="1100" dirty="0"/>
              <a:t>Michał Paprocki, MD, </a:t>
            </a:r>
            <a:r>
              <a:rPr lang="pl-PL" sz="1100" dirty="0" err="1"/>
              <a:t>Lazarski</a:t>
            </a:r>
            <a:r>
              <a:rPr lang="pl-PL" sz="1100" dirty="0"/>
              <a:t> University, Klinika Ambroziak, </a:t>
            </a:r>
            <a:r>
              <a:rPr lang="pl-PL" sz="1100" dirty="0" err="1"/>
              <a:t>Warsaw</a:t>
            </a:r>
            <a:r>
              <a:rPr lang="pl-PL" sz="1100" dirty="0"/>
              <a:t>, Poland</a:t>
            </a:r>
          </a:p>
          <a:p>
            <a:r>
              <a:rPr lang="pl-PL" sz="1100" dirty="0"/>
              <a:t>Anna Mataczyńska, MD, </a:t>
            </a:r>
            <a:r>
              <a:rPr lang="pl-PL" sz="1100" dirty="0" err="1"/>
              <a:t>Lazarski</a:t>
            </a:r>
            <a:r>
              <a:rPr lang="pl-PL" sz="1100" dirty="0"/>
              <a:t> University, Klinika Ambroziak, </a:t>
            </a:r>
            <a:r>
              <a:rPr lang="pl-PL" sz="1100" dirty="0" err="1"/>
              <a:t>Warsaw</a:t>
            </a:r>
            <a:r>
              <a:rPr lang="pl-PL" sz="1100" dirty="0"/>
              <a:t>, Poland</a:t>
            </a:r>
          </a:p>
          <a:p>
            <a:r>
              <a:rPr lang="pl-PL" sz="1100" dirty="0"/>
              <a:t>Bartłomiej Kwiek, MD, </a:t>
            </a:r>
            <a:r>
              <a:rPr lang="pl-PL" sz="1100" dirty="0" err="1"/>
              <a:t>PhD</a:t>
            </a:r>
            <a:r>
              <a:rPr lang="pl-PL" sz="1100" dirty="0"/>
              <a:t>,  </a:t>
            </a:r>
            <a:r>
              <a:rPr lang="pl-PL" sz="1100" dirty="0" err="1"/>
              <a:t>Assoc</a:t>
            </a:r>
            <a:r>
              <a:rPr lang="pl-PL" sz="1100" dirty="0"/>
              <a:t>. Prof. </a:t>
            </a:r>
            <a:r>
              <a:rPr lang="pl-PL" sz="1100" dirty="0" err="1"/>
              <a:t>Lazarski</a:t>
            </a:r>
            <a:r>
              <a:rPr lang="pl-PL" sz="1100" dirty="0"/>
              <a:t> University, Klinika Ambroziak, </a:t>
            </a:r>
            <a:r>
              <a:rPr lang="pl-PL" sz="1100" dirty="0" err="1"/>
              <a:t>Warsaw</a:t>
            </a:r>
            <a:r>
              <a:rPr lang="pl-PL" sz="1100" dirty="0"/>
              <a:t>, Poland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260805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6A846D-4482-599E-0B43-B14C085CE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GANs architecture</a:t>
            </a:r>
          </a:p>
        </p:txBody>
      </p:sp>
      <p:pic>
        <p:nvPicPr>
          <p:cNvPr id="3074" name="Picture 2" descr="ACGAN Architectural Design - coding">
            <a:extLst>
              <a:ext uri="{FF2B5EF4-FFF2-40B4-BE49-F238E27FC236}">
                <a16:creationId xmlns:a16="http://schemas.microsoft.com/office/drawing/2014/main" id="{2C5EE7F5-8526-F123-751E-4DFC753F5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5197" y="1675227"/>
            <a:ext cx="10101606" cy="439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214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9E5AD-F515-994D-6E73-21A628DFD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DBFE5-2A3C-3BF0-A883-9261B57760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756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3C795-383B-25B6-F499-8AE845B69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743" y="731731"/>
            <a:ext cx="9444037" cy="9541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Research Aim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63C2067-C008-60DA-A78A-9503E53A3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862" y="2368790"/>
            <a:ext cx="5459747" cy="32001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20F33D8-B403-7582-9998-AD7FF589E8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237" y="2321635"/>
            <a:ext cx="4689817" cy="3294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3D982EE-EC2A-EA6C-E1CC-94DF64B41494}"/>
              </a:ext>
            </a:extLst>
          </p:cNvPr>
          <p:cNvSpPr txBox="1"/>
          <p:nvPr/>
        </p:nvSpPr>
        <p:spPr>
          <a:xfrm>
            <a:off x="369862" y="1675304"/>
            <a:ext cx="5459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(1) (current) </a:t>
            </a:r>
            <a:br>
              <a:rPr lang="en-US" dirty="0"/>
            </a:br>
            <a:r>
              <a:rPr lang="en-US" dirty="0"/>
              <a:t>Translate between images of healthy and PWB faces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1C7C450-9F51-3135-B151-537BBBB9FE39}"/>
              </a:ext>
            </a:extLst>
          </p:cNvPr>
          <p:cNvSpPr txBox="1"/>
          <p:nvPr/>
        </p:nvSpPr>
        <p:spPr>
          <a:xfrm>
            <a:off x="6732253" y="1675303"/>
            <a:ext cx="5459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(2) (future application) </a:t>
            </a:r>
            <a:br>
              <a:rPr lang="en-US" dirty="0"/>
            </a:br>
            <a:r>
              <a:rPr lang="en-US" dirty="0"/>
              <a:t>Translate between pre and post-treatment images</a:t>
            </a:r>
          </a:p>
        </p:txBody>
      </p:sp>
    </p:spTree>
    <p:extLst>
      <p:ext uri="{BB962C8B-B14F-4D97-AF65-F5344CB8AC3E}">
        <p14:creationId xmlns:p14="http://schemas.microsoft.com/office/powerpoint/2010/main" val="2943987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D513BE1-0CC4-AF77-752B-597FD9BF9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234" y="665493"/>
            <a:ext cx="3433277" cy="549275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BC89BE9-BF9B-65C1-5437-0BA80E8F54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9234" y="1214768"/>
            <a:ext cx="10863470" cy="184648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Generative Adversarial Networks (GANs) is a class of Artificial Intelligence</a:t>
            </a:r>
            <a:endParaRPr lang="en-US" sz="2000" dirty="0">
              <a:effectLst/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Predominantly, they have been used </a:t>
            </a:r>
            <a:r>
              <a:rPr lang="en-GB" sz="2000" dirty="0">
                <a:latin typeface="+mn-lt"/>
              </a:rPr>
              <a:t>for Image Generation and Synthesis</a:t>
            </a:r>
            <a:endParaRPr lang="en-GB" sz="2000" dirty="0">
              <a:effectLst/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n-lt"/>
              </a:rPr>
              <a:t>A specific variant of GANs, known as </a:t>
            </a:r>
            <a:r>
              <a:rPr lang="en-GB" sz="2000" dirty="0" err="1">
                <a:latin typeface="+mn-lt"/>
              </a:rPr>
              <a:t>CycleGAN</a:t>
            </a:r>
            <a:r>
              <a:rPr lang="en-GB" sz="2000" dirty="0">
                <a:latin typeface="+mn-lt"/>
              </a:rPr>
              <a:t>, is employed for image translation tasks</a:t>
            </a:r>
            <a:endParaRPr lang="en-GB" sz="2000" dirty="0">
              <a:effectLst/>
              <a:latin typeface="+mn-lt"/>
            </a:endParaRPr>
          </a:p>
        </p:txBody>
      </p:sp>
      <p:pic>
        <p:nvPicPr>
          <p:cNvPr id="10" name="Picture 4" descr="GAN — CycleGAN (Playing magic with pictures) | by Jonathan Hui | Medium">
            <a:extLst>
              <a:ext uri="{FF2B5EF4-FFF2-40B4-BE49-F238E27FC236}">
                <a16:creationId xmlns:a16="http://schemas.microsoft.com/office/drawing/2014/main" id="{A4AF2AFB-4B31-76AC-C2F2-C069CEE42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3932" y="3061252"/>
            <a:ext cx="8317234" cy="365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700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6A846D-4482-599E-0B43-B14C085CE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CycleGANs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applications in medicine</a:t>
            </a:r>
          </a:p>
        </p:txBody>
      </p:sp>
      <p:pic>
        <p:nvPicPr>
          <p:cNvPr id="2050" name="Picture 2" descr="Application of GAN in medical image synthesis. All the figures are... |  Download Scientific Diagram">
            <a:extLst>
              <a:ext uri="{FF2B5EF4-FFF2-40B4-BE49-F238E27FC236}">
                <a16:creationId xmlns:a16="http://schemas.microsoft.com/office/drawing/2014/main" id="{72B55AB3-6FC2-5C95-B107-B3FD921D2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91497" y="1675227"/>
            <a:ext cx="7609005" cy="439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9514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77FE3E4-851E-0346-1944-D9F4BC47361C}"/>
              </a:ext>
            </a:extLst>
          </p:cNvPr>
          <p:cNvSpPr txBox="1">
            <a:spLocks/>
          </p:cNvSpPr>
          <p:nvPr/>
        </p:nvSpPr>
        <p:spPr>
          <a:xfrm>
            <a:off x="1028017" y="1584603"/>
            <a:ext cx="4525455" cy="549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algn="ctr"/>
            <a:r>
              <a:rPr lang="en-US" dirty="0"/>
              <a:t>Study design and methods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8FE7B0D-B5B1-F8B2-6B43-948E25D47564}"/>
              </a:ext>
            </a:extLst>
          </p:cNvPr>
          <p:cNvSpPr txBox="1">
            <a:spLocks/>
          </p:cNvSpPr>
          <p:nvPr/>
        </p:nvSpPr>
        <p:spPr>
          <a:xfrm>
            <a:off x="1036983" y="2301822"/>
            <a:ext cx="10515600" cy="25655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>
                <a:latin typeface="+mn-lt"/>
              </a:rPr>
              <a:t>Utilized PWB patient’s photos from our clinic as well as photos available on the internet – total of ~300 photos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>
                <a:latin typeface="+mn-lt"/>
              </a:rPr>
              <a:t>Utilized readily-available database of 7000 picture of human faces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>
                <a:latin typeface="+mn-lt"/>
              </a:rPr>
              <a:t>AI was trained on free-to-use Kaggle GPU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>
                <a:latin typeface="+mn-lt"/>
              </a:rPr>
              <a:t>Resource limitations necessitated a parameter cap in AI’s power of 10 million parameters total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>
                <a:latin typeface="+mn-lt"/>
              </a:rPr>
              <a:t>Resource limitations necessitated an image resolution cap of 256x256 pixels</a:t>
            </a:r>
          </a:p>
        </p:txBody>
      </p:sp>
    </p:spTree>
    <p:extLst>
      <p:ext uri="{BB962C8B-B14F-4D97-AF65-F5344CB8AC3E}">
        <p14:creationId xmlns:p14="http://schemas.microsoft.com/office/powerpoint/2010/main" val="360255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ith a beard and a necklace&#10;&#10;Description automatically generated">
            <a:extLst>
              <a:ext uri="{FF2B5EF4-FFF2-40B4-BE49-F238E27FC236}">
                <a16:creationId xmlns:a16="http://schemas.microsoft.com/office/drawing/2014/main" id="{7029233A-540E-C6E9-37D7-AA04071D34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89" b="2"/>
          <a:stretch/>
        </p:blipFill>
        <p:spPr>
          <a:xfrm>
            <a:off x="556027" y="1046502"/>
            <a:ext cx="2268000" cy="2349944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5" name="Picture 4" descr="A person with a very serious face&#10;&#10;Description automatically generated with medium confidence">
            <a:extLst>
              <a:ext uri="{FF2B5EF4-FFF2-40B4-BE49-F238E27FC236}">
                <a16:creationId xmlns:a16="http://schemas.microsoft.com/office/drawing/2014/main" id="{3FC1E3A5-03E2-F8B1-12B5-46ACC3EC6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03" r="-4" b="-4"/>
          <a:stretch/>
        </p:blipFill>
        <p:spPr>
          <a:xfrm>
            <a:off x="3004027" y="1031513"/>
            <a:ext cx="2268000" cy="2379922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6" name="Picture 5" descr="A close-up of a person's face&#10;&#10;Description automatically generated">
            <a:extLst>
              <a:ext uri="{FF2B5EF4-FFF2-40B4-BE49-F238E27FC236}">
                <a16:creationId xmlns:a16="http://schemas.microsoft.com/office/drawing/2014/main" id="{11156245-1CCA-3F81-F969-DAA5805B08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65" r="-3" b="-3"/>
          <a:stretch/>
        </p:blipFill>
        <p:spPr>
          <a:xfrm>
            <a:off x="8860872" y="549274"/>
            <a:ext cx="2205516" cy="226823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7" name="Picture 6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DC893A15-984B-A182-E872-91E13FD69C0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56" r="3697" b="-3"/>
          <a:stretch/>
        </p:blipFill>
        <p:spPr>
          <a:xfrm>
            <a:off x="8886377" y="2997505"/>
            <a:ext cx="2153555" cy="2268233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0E634FA-2E2A-4FCC-029C-01011C64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4073674"/>
            <a:ext cx="7200900" cy="1122958"/>
          </a:xfrm>
        </p:spPr>
        <p:txBody>
          <a:bodyPr vert="horz" wrap="square" lIns="91440" tIns="45720" rIns="91440" bIns="45720" rtlCol="0" anchor="b">
            <a:normAutofit/>
          </a:bodyPr>
          <a:lstStyle/>
          <a:p>
            <a:r>
              <a:rPr lang="en-US" sz="4200" dirty="0">
                <a:latin typeface="+mj-lt"/>
                <a:ea typeface="+mj-ea"/>
                <a:cs typeface="+mj-cs"/>
              </a:rPr>
              <a:t>Results – generating PWB faces</a:t>
            </a:r>
          </a:p>
        </p:txBody>
      </p:sp>
    </p:spTree>
    <p:extLst>
      <p:ext uri="{BB962C8B-B14F-4D97-AF65-F5344CB8AC3E}">
        <p14:creationId xmlns:p14="http://schemas.microsoft.com/office/powerpoint/2010/main" val="3349244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CE0CEE-6EC1-81D7-D2DC-ADBF805C5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– removing PWB from faces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62D82B-5395-1B0B-52C9-88A393D1A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2532" y="2066059"/>
            <a:ext cx="2028950" cy="20734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AF88C3-374B-DB54-305A-EA9B908414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518" y="1926266"/>
            <a:ext cx="1943298" cy="23530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1C34FA-B026-D284-6DDC-43EB19060B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8182" y="4468414"/>
            <a:ext cx="1551484" cy="1735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CFC131-97B8-57C4-CAE7-2E9C417222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70934" y="4468414"/>
            <a:ext cx="1397128" cy="181537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6996083-6346-3BC9-64C1-A3CE3AE841C8}"/>
              </a:ext>
            </a:extLst>
          </p:cNvPr>
          <p:cNvCxnSpPr>
            <a:cxnSpLocks/>
          </p:cNvCxnSpPr>
          <p:nvPr/>
        </p:nvCxnSpPr>
        <p:spPr>
          <a:xfrm>
            <a:off x="5575969" y="3291522"/>
            <a:ext cx="112430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64EC1FD-C3C5-DF05-C9FE-216DF2B01712}"/>
              </a:ext>
            </a:extLst>
          </p:cNvPr>
          <p:cNvCxnSpPr>
            <a:cxnSpLocks/>
          </p:cNvCxnSpPr>
          <p:nvPr/>
        </p:nvCxnSpPr>
        <p:spPr>
          <a:xfrm>
            <a:off x="5575969" y="5336049"/>
            <a:ext cx="112430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651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E0CEE-6EC1-81D7-D2DC-ADBF805C5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B2067-4070-F1D1-664F-42F672FEBA36}"/>
              </a:ext>
            </a:extLst>
          </p:cNvPr>
          <p:cNvSpPr txBox="1"/>
          <p:nvPr/>
        </p:nvSpPr>
        <p:spPr>
          <a:xfrm>
            <a:off x="369862" y="1675304"/>
            <a:ext cx="5459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(1) (current) </a:t>
            </a:r>
            <a:br>
              <a:rPr lang="en-US" b="1" dirty="0"/>
            </a:br>
            <a:r>
              <a:rPr lang="en-US" b="1" dirty="0"/>
              <a:t>Translate between images of healthy and PWB faces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DED5E9-85CC-C719-0358-E30FFB23FE0E}"/>
              </a:ext>
            </a:extLst>
          </p:cNvPr>
          <p:cNvSpPr txBox="1"/>
          <p:nvPr/>
        </p:nvSpPr>
        <p:spPr>
          <a:xfrm>
            <a:off x="6732253" y="1675303"/>
            <a:ext cx="5459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(2) (future application) </a:t>
            </a:r>
            <a:br>
              <a:rPr lang="en-US" b="1" dirty="0"/>
            </a:br>
            <a:r>
              <a:rPr lang="en-US" b="1" dirty="0"/>
              <a:t>Translate between pre and post-treatment images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7E7AC2-4152-E1B9-428B-9BDC4493B002}"/>
              </a:ext>
            </a:extLst>
          </p:cNvPr>
          <p:cNvSpPr txBox="1"/>
          <p:nvPr/>
        </p:nvSpPr>
        <p:spPr>
          <a:xfrm>
            <a:off x="369862" y="2402757"/>
            <a:ext cx="5726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 bottleneck – computing power available at our lab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Future – train bigger, more expressive AI that can translate better between images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0B45B8-057D-BF4F-624B-C04976E76977}"/>
              </a:ext>
            </a:extLst>
          </p:cNvPr>
          <p:cNvSpPr txBox="1"/>
          <p:nvPr/>
        </p:nvSpPr>
        <p:spPr>
          <a:xfrm>
            <a:off x="6465862" y="2402757"/>
            <a:ext cx="5726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 bottleneck – lack of paired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Future – gather from data across different clinics, and train using a different </a:t>
            </a:r>
            <a:r>
              <a:rPr lang="en-US" dirty="0" err="1"/>
              <a:t>cGAN</a:t>
            </a:r>
            <a:r>
              <a:rPr lang="en-US" dirty="0"/>
              <a:t> (paired data) AI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A6DEE1-C89E-638A-0E5F-3E9B1D601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711" y="3523311"/>
            <a:ext cx="5459747" cy="32001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CEA6427-DD5E-F34D-7CE3-0C5DFED88A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3628" y="3429000"/>
            <a:ext cx="4689817" cy="3294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150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6fdcb70-afe1-439a-b64f-3dd70e6ebf51" xsi:nil="true"/>
    <lcf76f155ced4ddcb4097134ff3c332f xmlns="9808a80e-78e7-485a-921b-6cedba778cf9">
      <Terms xmlns="http://schemas.microsoft.com/office/infopath/2007/PartnerControls"/>
    </lcf76f155ced4ddcb4097134ff3c332f>
    <MediaLengthInSeconds xmlns="9808a80e-78e7-485a-921b-6cedba778cf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B014A9F6CA3A449F8E10F8624FF748" ma:contentTypeVersion="15" ma:contentTypeDescription="Create a new document." ma:contentTypeScope="" ma:versionID="8b6e9e6cdb8403006b3d135963776a00">
  <xsd:schema xmlns:xsd="http://www.w3.org/2001/XMLSchema" xmlns:xs="http://www.w3.org/2001/XMLSchema" xmlns:p="http://schemas.microsoft.com/office/2006/metadata/properties" xmlns:ns2="9808a80e-78e7-485a-921b-6cedba778cf9" xmlns:ns3="06fdcb70-afe1-439a-b64f-3dd70e6ebf51" targetNamespace="http://schemas.microsoft.com/office/2006/metadata/properties" ma:root="true" ma:fieldsID="82e00084cd13833d5649d384c3aae095" ns2:_="" ns3:_="">
    <xsd:import namespace="9808a80e-78e7-485a-921b-6cedba778cf9"/>
    <xsd:import namespace="06fdcb70-afe1-439a-b64f-3dd70e6ebf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08a80e-78e7-485a-921b-6cedba778c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52afb53-b435-4642-b2c8-fb104ed722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fdcb70-afe1-439a-b64f-3dd70e6ebf51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0747f0d4-b356-4c18-b3ce-a828e51ff943}" ma:internalName="TaxCatchAll" ma:showField="CatchAllData" ma:web="06fdcb70-afe1-439a-b64f-3dd70e6ebf5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E701EC-8F8B-433F-A525-E03CDA5540B4}">
  <ds:schemaRefs>
    <ds:schemaRef ds:uri="http://www.w3.org/XML/1998/namespace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06fdcb70-afe1-439a-b64f-3dd70e6ebf51"/>
    <ds:schemaRef ds:uri="9808a80e-78e7-485a-921b-6cedba778cf9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98BE142C-49DA-432B-ABC3-D147CF7473B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8BA4F6A-33FA-4DFE-895D-E589ED48A0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808a80e-78e7-485a-921b-6cedba778cf9"/>
    <ds:schemaRef ds:uri="06fdcb70-afe1-439a-b64f-3dd70e6ebf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4940</TotalTime>
  <Words>515</Words>
  <Application>Microsoft Macintosh PowerPoint</Application>
  <PresentationFormat>Widescreen</PresentationFormat>
  <Paragraphs>39</Paragraphs>
  <Slides>10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Open Sans Light</vt:lpstr>
      <vt:lpstr>Open Sans Semibold</vt:lpstr>
      <vt:lpstr>Calibri Light</vt:lpstr>
      <vt:lpstr>Arial</vt:lpstr>
      <vt:lpstr>Office Theme</vt:lpstr>
      <vt:lpstr>PowerPoint Presentation</vt:lpstr>
      <vt:lpstr>PowerPoint Presentation</vt:lpstr>
      <vt:lpstr>Research Aim</vt:lpstr>
      <vt:lpstr>Background</vt:lpstr>
      <vt:lpstr>CycleGANs applications in medicine</vt:lpstr>
      <vt:lpstr>PowerPoint Presentation</vt:lpstr>
      <vt:lpstr>Results – generating PWB faces</vt:lpstr>
      <vt:lpstr>Results – removing PWB from faces</vt:lpstr>
      <vt:lpstr>Future work</vt:lpstr>
      <vt:lpstr>GANs architecture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Emilee Green</dc:creator>
  <cp:lastModifiedBy>Jan Szczekulski</cp:lastModifiedBy>
  <cp:revision>23</cp:revision>
  <dcterms:created xsi:type="dcterms:W3CDTF">2020-11-13T14:26:01Z</dcterms:created>
  <dcterms:modified xsi:type="dcterms:W3CDTF">2024-03-05T03:54:00Z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0x0101002AB014A9F6CA3A449F8E10F8624FF748</vt:lpwstr>
  </property>
  <property fmtid="{D5CDD505-2E9C-101B-9397-08002B2CF9AE}" pid="3" name="MediaServiceImageTags">
    <vt:lpwstr/>
  </property>
  <property fmtid="{D5CDD505-2E9C-101B-9397-08002B2CF9AE}" pid="4" name="Order">
    <vt:r8>5522000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</Properties>
</file>

<file path=docProps/thumbnail.jpeg>
</file>